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73" r:id="rId3"/>
    <p:sldId id="282" r:id="rId4"/>
    <p:sldId id="267" r:id="rId5"/>
    <p:sldId id="288" r:id="rId6"/>
    <p:sldId id="270" r:id="rId7"/>
    <p:sldId id="271" r:id="rId8"/>
    <p:sldId id="283" r:id="rId9"/>
    <p:sldId id="285" r:id="rId10"/>
    <p:sldId id="286" r:id="rId11"/>
    <p:sldId id="268" r:id="rId12"/>
    <p:sldId id="28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CxIlzfhucMufON++e/8tw==" hashData="4+NY44/tqW52KiLwx/Ek7U0eeA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6BF12-70CE-4162-B517-230C3B20EFE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849EF2E-8AB8-424A-800C-CE9B63A85DF8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37CA288A-DDD5-4E82-8A0A-F25E5C2E7D47}" type="parTrans" cxnId="{D0F64EAA-8D86-475E-A688-4E37D9C4CA9B}">
      <dgm:prSet/>
      <dgm:spPr/>
      <dgm:t>
        <a:bodyPr/>
        <a:lstStyle/>
        <a:p>
          <a:endParaRPr lang="fr-FR"/>
        </a:p>
      </dgm:t>
    </dgm:pt>
    <dgm:pt modelId="{0834C4D1-D87A-44E2-8D43-741F67AA30A0}" type="sibTrans" cxnId="{D0F64EAA-8D86-475E-A688-4E37D9C4CA9B}">
      <dgm:prSet/>
      <dgm:spPr/>
      <dgm:t>
        <a:bodyPr/>
        <a:lstStyle/>
        <a:p>
          <a:endParaRPr lang="fr-FR"/>
        </a:p>
      </dgm:t>
    </dgm:pt>
    <dgm:pt modelId="{4ECADB41-C3A0-4CBF-AA49-8058169B6AAB}" type="pres">
      <dgm:prSet presAssocID="{3296BF12-70CE-4162-B517-230C3B20EFE5}" presName="arrowDiagram" presStyleCnt="0">
        <dgm:presLayoutVars>
          <dgm:chMax val="5"/>
          <dgm:dir/>
          <dgm:resizeHandles val="exact"/>
        </dgm:presLayoutVars>
      </dgm:prSet>
      <dgm:spPr/>
    </dgm:pt>
    <dgm:pt modelId="{03FAD172-00EF-46B3-B2E7-3824AECBD3F7}" type="pres">
      <dgm:prSet presAssocID="{3296BF12-70CE-4162-B517-230C3B20EFE5}" presName="arrow" presStyleLbl="bgShp" presStyleIdx="0" presStyleCnt="1" custScaleX="64568" custScaleY="100000" custLinFactNeighborX="-28107" custLinFactNeighborY="-647"/>
      <dgm:spPr/>
    </dgm:pt>
    <dgm:pt modelId="{8C877794-ED59-4344-8961-C966FEFCAAD9}" type="pres">
      <dgm:prSet presAssocID="{3296BF12-70CE-4162-B517-230C3B20EFE5}" presName="arrowDiagram1" presStyleCnt="0">
        <dgm:presLayoutVars>
          <dgm:bulletEnabled val="1"/>
        </dgm:presLayoutVars>
      </dgm:prSet>
      <dgm:spPr/>
    </dgm:pt>
    <dgm:pt modelId="{2BB6404D-838A-4E0F-9F1A-CF5FDDA96DEF}" type="pres">
      <dgm:prSet presAssocID="{F849EF2E-8AB8-424A-800C-CE9B63A85DF8}" presName="bullet1" presStyleLbl="node1" presStyleIdx="0" presStyleCnt="1" custLinFactX="-408140" custLinFactY="65862" custLinFactNeighborX="-50000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8A25E84-A9CD-4A9D-A840-465A20505265}" type="pres">
      <dgm:prSet presAssocID="{F849EF2E-8AB8-424A-800C-CE9B63A85DF8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95AAAF-566E-4D1D-9B79-3B12DFBA4433}" type="presOf" srcId="{F849EF2E-8AB8-424A-800C-CE9B63A85DF8}" destId="{48A25E84-A9CD-4A9D-A840-465A20505265}" srcOrd="0" destOrd="0" presId="urn:microsoft.com/office/officeart/2005/8/layout/arrow2"/>
    <dgm:cxn modelId="{3FAC5E5F-9BB8-4C9F-86B1-7ED0864E5141}" type="presOf" srcId="{3296BF12-70CE-4162-B517-230C3B20EFE5}" destId="{4ECADB41-C3A0-4CBF-AA49-8058169B6AAB}" srcOrd="0" destOrd="0" presId="urn:microsoft.com/office/officeart/2005/8/layout/arrow2"/>
    <dgm:cxn modelId="{D0F64EAA-8D86-475E-A688-4E37D9C4CA9B}" srcId="{3296BF12-70CE-4162-B517-230C3B20EFE5}" destId="{F849EF2E-8AB8-424A-800C-CE9B63A85DF8}" srcOrd="0" destOrd="0" parTransId="{37CA288A-DDD5-4E82-8A0A-F25E5C2E7D47}" sibTransId="{0834C4D1-D87A-44E2-8D43-741F67AA30A0}"/>
    <dgm:cxn modelId="{79037491-F925-4DD6-9B09-06837151D8A2}" type="presParOf" srcId="{4ECADB41-C3A0-4CBF-AA49-8058169B6AAB}" destId="{03FAD172-00EF-46B3-B2E7-3824AECBD3F7}" srcOrd="0" destOrd="0" presId="urn:microsoft.com/office/officeart/2005/8/layout/arrow2"/>
    <dgm:cxn modelId="{D35FAD54-4569-4FAF-8E72-71D621E4A642}" type="presParOf" srcId="{4ECADB41-C3A0-4CBF-AA49-8058169B6AAB}" destId="{8C877794-ED59-4344-8961-C966FEFCAAD9}" srcOrd="1" destOrd="0" presId="urn:microsoft.com/office/officeart/2005/8/layout/arrow2"/>
    <dgm:cxn modelId="{CFC300F3-C1C4-4741-ACAE-39E0FC11A436}" type="presParOf" srcId="{8C877794-ED59-4344-8961-C966FEFCAAD9}" destId="{2BB6404D-838A-4E0F-9F1A-CF5FDDA96DEF}" srcOrd="0" destOrd="0" presId="urn:microsoft.com/office/officeart/2005/8/layout/arrow2"/>
    <dgm:cxn modelId="{79E2CFFA-B3AC-42B2-9367-9B94BF114B43}" type="presParOf" srcId="{8C877794-ED59-4344-8961-C966FEFCAAD9}" destId="{48A25E84-A9CD-4A9D-A840-465A2050526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6BF12-70CE-4162-B517-230C3B20EFE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849EF2E-8AB8-424A-800C-CE9B63A85DF8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37CA288A-DDD5-4E82-8A0A-F25E5C2E7D47}" type="parTrans" cxnId="{D0F64EAA-8D86-475E-A688-4E37D9C4CA9B}">
      <dgm:prSet/>
      <dgm:spPr/>
      <dgm:t>
        <a:bodyPr/>
        <a:lstStyle/>
        <a:p>
          <a:endParaRPr lang="fr-FR"/>
        </a:p>
      </dgm:t>
    </dgm:pt>
    <dgm:pt modelId="{0834C4D1-D87A-44E2-8D43-741F67AA30A0}" type="sibTrans" cxnId="{D0F64EAA-8D86-475E-A688-4E37D9C4CA9B}">
      <dgm:prSet/>
      <dgm:spPr/>
      <dgm:t>
        <a:bodyPr/>
        <a:lstStyle/>
        <a:p>
          <a:endParaRPr lang="fr-FR"/>
        </a:p>
      </dgm:t>
    </dgm:pt>
    <dgm:pt modelId="{4ECADB41-C3A0-4CBF-AA49-8058169B6AAB}" type="pres">
      <dgm:prSet presAssocID="{3296BF12-70CE-4162-B517-230C3B20EFE5}" presName="arrowDiagram" presStyleCnt="0">
        <dgm:presLayoutVars>
          <dgm:chMax val="5"/>
          <dgm:dir/>
          <dgm:resizeHandles val="exact"/>
        </dgm:presLayoutVars>
      </dgm:prSet>
      <dgm:spPr/>
    </dgm:pt>
    <dgm:pt modelId="{03FAD172-00EF-46B3-B2E7-3824AECBD3F7}" type="pres">
      <dgm:prSet presAssocID="{3296BF12-70CE-4162-B517-230C3B20EFE5}" presName="arrow" presStyleLbl="bgShp" presStyleIdx="0" presStyleCnt="1" custScaleX="64568" custScaleY="100000" custLinFactNeighborX="-28107" custLinFactNeighborY="-647"/>
      <dgm:spPr/>
    </dgm:pt>
    <dgm:pt modelId="{8C877794-ED59-4344-8961-C966FEFCAAD9}" type="pres">
      <dgm:prSet presAssocID="{3296BF12-70CE-4162-B517-230C3B20EFE5}" presName="arrowDiagram1" presStyleCnt="0">
        <dgm:presLayoutVars>
          <dgm:bulletEnabled val="1"/>
        </dgm:presLayoutVars>
      </dgm:prSet>
      <dgm:spPr/>
    </dgm:pt>
    <dgm:pt modelId="{2BB6404D-838A-4E0F-9F1A-CF5FDDA96DEF}" type="pres">
      <dgm:prSet presAssocID="{F849EF2E-8AB8-424A-800C-CE9B63A85DF8}" presName="bullet1" presStyleLbl="node1" presStyleIdx="0" presStyleCnt="1" custLinFactX="-306162" custLinFactY="225842" custLinFactNeighborX="-400000" custLinFactNeighborY="300000"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48A25E84-A9CD-4A9D-A840-465A20505265}" type="pres">
      <dgm:prSet presAssocID="{F849EF2E-8AB8-424A-800C-CE9B63A85DF8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0F40E8-69E6-4003-8AC4-F594943E083A}" type="presOf" srcId="{3296BF12-70CE-4162-B517-230C3B20EFE5}" destId="{4ECADB41-C3A0-4CBF-AA49-8058169B6AAB}" srcOrd="0" destOrd="0" presId="urn:microsoft.com/office/officeart/2005/8/layout/arrow2"/>
    <dgm:cxn modelId="{0484DA12-3FB0-4AD9-BD44-150032CF6ABB}" type="presOf" srcId="{F849EF2E-8AB8-424A-800C-CE9B63A85DF8}" destId="{48A25E84-A9CD-4A9D-A840-465A20505265}" srcOrd="0" destOrd="0" presId="urn:microsoft.com/office/officeart/2005/8/layout/arrow2"/>
    <dgm:cxn modelId="{D0F64EAA-8D86-475E-A688-4E37D9C4CA9B}" srcId="{3296BF12-70CE-4162-B517-230C3B20EFE5}" destId="{F849EF2E-8AB8-424A-800C-CE9B63A85DF8}" srcOrd="0" destOrd="0" parTransId="{37CA288A-DDD5-4E82-8A0A-F25E5C2E7D47}" sibTransId="{0834C4D1-D87A-44E2-8D43-741F67AA30A0}"/>
    <dgm:cxn modelId="{E0147E28-594C-4895-8375-CA7FDB81A967}" type="presParOf" srcId="{4ECADB41-C3A0-4CBF-AA49-8058169B6AAB}" destId="{03FAD172-00EF-46B3-B2E7-3824AECBD3F7}" srcOrd="0" destOrd="0" presId="urn:microsoft.com/office/officeart/2005/8/layout/arrow2"/>
    <dgm:cxn modelId="{8D6C9739-1EDE-43C2-BDA8-8610FCD81871}" type="presParOf" srcId="{4ECADB41-C3A0-4CBF-AA49-8058169B6AAB}" destId="{8C877794-ED59-4344-8961-C966FEFCAAD9}" srcOrd="1" destOrd="0" presId="urn:microsoft.com/office/officeart/2005/8/layout/arrow2"/>
    <dgm:cxn modelId="{0841D48A-BCCA-407B-85E9-F2EDE3920107}" type="presParOf" srcId="{8C877794-ED59-4344-8961-C966FEFCAAD9}" destId="{2BB6404D-838A-4E0F-9F1A-CF5FDDA96DEF}" srcOrd="0" destOrd="0" presId="urn:microsoft.com/office/officeart/2005/8/layout/arrow2"/>
    <dgm:cxn modelId="{42AAAB55-A44F-46E8-A7B3-AC33A4F515AF}" type="presParOf" srcId="{8C877794-ED59-4344-8961-C966FEFCAAD9}" destId="{48A25E84-A9CD-4A9D-A840-465A2050526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AD172-00EF-46B3-B2E7-3824AECBD3F7}">
      <dsp:nvSpPr>
        <dsp:cNvPr id="0" name=""/>
        <dsp:cNvSpPr/>
      </dsp:nvSpPr>
      <dsp:spPr>
        <a:xfrm>
          <a:off x="110684" y="0"/>
          <a:ext cx="4686607" cy="45365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6404D-838A-4E0F-9F1A-CF5FDDA96DEF}">
      <dsp:nvSpPr>
        <dsp:cNvPr id="0" name=""/>
        <dsp:cNvSpPr/>
      </dsp:nvSpPr>
      <dsp:spPr>
        <a:xfrm>
          <a:off x="1525249" y="1810884"/>
          <a:ext cx="537122" cy="5371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25E84-A9CD-4A9D-A840-465A20505265}">
      <dsp:nvSpPr>
        <dsp:cNvPr id="0" name=""/>
        <dsp:cNvSpPr/>
      </dsp:nvSpPr>
      <dsp:spPr>
        <a:xfrm>
          <a:off x="3768268" y="1188564"/>
          <a:ext cx="2903362" cy="334793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4610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 </a:t>
          </a:r>
          <a:endParaRPr lang="fr-FR" sz="6500" kern="1200" dirty="0"/>
        </a:p>
      </dsp:txBody>
      <dsp:txXfrm>
        <a:off x="3909998" y="1330294"/>
        <a:ext cx="2619902" cy="3064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AD172-00EF-46B3-B2E7-3824AECBD3F7}">
      <dsp:nvSpPr>
        <dsp:cNvPr id="0" name=""/>
        <dsp:cNvSpPr/>
      </dsp:nvSpPr>
      <dsp:spPr>
        <a:xfrm>
          <a:off x="110684" y="0"/>
          <a:ext cx="4686607" cy="45365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6404D-838A-4E0F-9F1A-CF5FDDA96DEF}">
      <dsp:nvSpPr>
        <dsp:cNvPr id="0" name=""/>
        <dsp:cNvSpPr/>
      </dsp:nvSpPr>
      <dsp:spPr>
        <a:xfrm>
          <a:off x="2610117" y="3744416"/>
          <a:ext cx="537122" cy="53712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25E84-A9CD-4A9D-A840-465A20505265}">
      <dsp:nvSpPr>
        <dsp:cNvPr id="0" name=""/>
        <dsp:cNvSpPr/>
      </dsp:nvSpPr>
      <dsp:spPr>
        <a:xfrm>
          <a:off x="3768268" y="1188564"/>
          <a:ext cx="2903362" cy="334793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4610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 </a:t>
          </a:r>
          <a:endParaRPr lang="fr-FR" sz="6500" kern="1200" dirty="0"/>
        </a:p>
      </dsp:txBody>
      <dsp:txXfrm>
        <a:off x="3909998" y="1330294"/>
        <a:ext cx="2619902" cy="306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D6F35-0C74-42AA-88BB-27DF538357F6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4F99-CFED-497B-A50A-2F205291B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4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A630-75FC-46EF-8A4A-D470BD1D22B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1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3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4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55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7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0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2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7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6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9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65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39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B9752-38B8-455E-AFDD-CDB7C674D674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58D9-9F37-4DF2-92CA-7471D09B9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8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3.jpg"/><Relationship Id="rId3" Type="http://schemas.openxmlformats.org/officeDocument/2006/relationships/image" Target="../media/image12.png"/><Relationship Id="rId7" Type="http://schemas.openxmlformats.org/officeDocument/2006/relationships/image" Target="../media/image25.jpg"/><Relationship Id="rId12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g"/><Relationship Id="rId10" Type="http://schemas.openxmlformats.org/officeDocument/2006/relationships/image" Target="../media/image27.png"/><Relationship Id="rId4" Type="http://schemas.openxmlformats.org/officeDocument/2006/relationships/image" Target="../media/image22.jp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www.geovendee.fr/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733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91144">
            <a:off x="-233858" y="-183471"/>
            <a:ext cx="100091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Base d’Adresse Nationale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 en œuvre départementale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868144" y="4986499"/>
            <a:ext cx="3168352" cy="1224136"/>
            <a:chOff x="5796136" y="5373216"/>
            <a:chExt cx="3168352" cy="1224136"/>
          </a:xfrm>
        </p:grpSpPr>
        <p:sp>
          <p:nvSpPr>
            <p:cNvPr id="2" name="Rectangle 1"/>
            <p:cNvSpPr/>
            <p:nvPr/>
          </p:nvSpPr>
          <p:spPr>
            <a:xfrm>
              <a:off x="5796136" y="5373216"/>
              <a:ext cx="3168352" cy="12241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5578766"/>
              <a:ext cx="1141565" cy="85507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674" y="5582369"/>
              <a:ext cx="800151" cy="84786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598567"/>
              <a:ext cx="600710" cy="815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6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2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Expertises au service des communes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" name="ZoneTexte 230"/>
          <p:cNvSpPr txBox="1"/>
          <p:nvPr/>
        </p:nvSpPr>
        <p:spPr>
          <a:xfrm>
            <a:off x="7541438" y="1051424"/>
            <a:ext cx="70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24175"/>
            <a:ext cx="376713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6" y="2564904"/>
            <a:ext cx="4305226" cy="357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358775" y="1420756"/>
            <a:ext cx="3938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000" b="0" dirty="0">
                <a:cs typeface="Arial" pitchFamily="34" charset="0"/>
              </a:rPr>
              <a:t>Expertise de La Poste </a:t>
            </a:r>
            <a:r>
              <a:rPr lang="fr-FR" altLang="fr-FR" sz="2000" b="0" dirty="0" smtClean="0">
                <a:cs typeface="Arial" pitchFamily="34" charset="0"/>
              </a:rPr>
              <a:t>sur l’adresse sémantique</a:t>
            </a:r>
          </a:p>
        </p:txBody>
      </p:sp>
      <p:sp>
        <p:nvSpPr>
          <p:cNvPr id="11" name="ZoneTexte 18"/>
          <p:cNvSpPr txBox="1">
            <a:spLocks noChangeArrowheads="1"/>
          </p:cNvSpPr>
          <p:nvPr/>
        </p:nvSpPr>
        <p:spPr bwMode="auto">
          <a:xfrm>
            <a:off x="4781550" y="1420617"/>
            <a:ext cx="3938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000" b="0" dirty="0">
                <a:cs typeface="Arial" pitchFamily="34" charset="0"/>
              </a:rPr>
              <a:t>Expertise de l’IGN sur la localisation des données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64" y="1743462"/>
            <a:ext cx="1028469" cy="770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61" y="1801339"/>
            <a:ext cx="879365" cy="9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 EN ŒUVRE DEPARTEMENTALE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6444208" y="1478930"/>
            <a:ext cx="4311199" cy="944599"/>
            <a:chOff x="1514342" y="2922746"/>
            <a:chExt cx="5666768" cy="1295786"/>
          </a:xfrm>
        </p:grpSpPr>
        <p:sp>
          <p:nvSpPr>
            <p:cNvPr id="36" name="Rectangle 35"/>
            <p:cNvSpPr/>
            <p:nvPr/>
          </p:nvSpPr>
          <p:spPr>
            <a:xfrm>
              <a:off x="2814209" y="2922746"/>
              <a:ext cx="4366901" cy="3213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1514342" y="3244081"/>
              <a:ext cx="2988095" cy="974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3030" tIns="0" rIns="0" bIns="0" numCol="1" spcCol="1270" anchor="t" anchorCtr="0">
              <a:noAutofit/>
            </a:bodyPr>
            <a:lstStyle/>
            <a:p>
              <a:pPr lvl="0" algn="l" defTabSz="622300">
                <a:spcBef>
                  <a:spcPct val="0"/>
                </a:spcBef>
              </a:pPr>
              <a:endParaRPr lang="fr-FR" sz="1600" kern="12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974869" y="2465622"/>
            <a:ext cx="5147828" cy="878888"/>
            <a:chOff x="414652" y="2922746"/>
            <a:chExt cx="6766458" cy="1205645"/>
          </a:xfrm>
        </p:grpSpPr>
        <p:sp>
          <p:nvSpPr>
            <p:cNvPr id="30" name="Rectangle 29"/>
            <p:cNvSpPr/>
            <p:nvPr/>
          </p:nvSpPr>
          <p:spPr>
            <a:xfrm>
              <a:off x="2814209" y="2922746"/>
              <a:ext cx="4366901" cy="3213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14652" y="3153941"/>
              <a:ext cx="5758946" cy="9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3030" tIns="0" rIns="0" bIns="0" numCol="1" spcCol="1270" anchor="t" anchorCtr="0">
              <a:noAutofit/>
            </a:bodyPr>
            <a:lstStyle/>
            <a:p>
              <a:pPr lvl="0" algn="l" defTabSz="622300">
                <a:spcBef>
                  <a:spcPct val="0"/>
                </a:spcBef>
              </a:pPr>
              <a:endParaRPr lang="fr-FR" sz="1600" kern="1200" dirty="0"/>
            </a:p>
          </p:txBody>
        </p:sp>
      </p:grpSp>
      <p:grpSp>
        <p:nvGrpSpPr>
          <p:cNvPr id="117" name="Groupe 116"/>
          <p:cNvGrpSpPr/>
          <p:nvPr/>
        </p:nvGrpSpPr>
        <p:grpSpPr>
          <a:xfrm>
            <a:off x="2799210" y="1614619"/>
            <a:ext cx="6212720" cy="3938681"/>
            <a:chOff x="2799210" y="1614619"/>
            <a:chExt cx="6212720" cy="3938681"/>
          </a:xfrm>
        </p:grpSpPr>
        <p:grpSp>
          <p:nvGrpSpPr>
            <p:cNvPr id="21" name="Groupe 20"/>
            <p:cNvGrpSpPr/>
            <p:nvPr/>
          </p:nvGrpSpPr>
          <p:grpSpPr>
            <a:xfrm>
              <a:off x="4640217" y="3557853"/>
              <a:ext cx="4364377" cy="540000"/>
              <a:chOff x="-566771" y="1639846"/>
              <a:chExt cx="4246006" cy="540000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-566771" y="1639846"/>
                <a:ext cx="4246006" cy="540000"/>
                <a:chOff x="-558829" y="373079"/>
                <a:chExt cx="4246006" cy="5400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-558829" y="373079"/>
                  <a:ext cx="4246006" cy="540000"/>
                </a:xfrm>
                <a:prstGeom prst="rect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-484622" y="434602"/>
                  <a:ext cx="901344" cy="4194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27" name="Image 2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7560" y="454610"/>
                  <a:ext cx="696745" cy="379396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/>
              <p:cNvSpPr/>
              <p:nvPr/>
            </p:nvSpPr>
            <p:spPr>
              <a:xfrm>
                <a:off x="211243" y="1701369"/>
                <a:ext cx="3378013" cy="41941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9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PORTAIL Géo Vendée</a:t>
                </a:r>
              </a:p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WWW.geovendee.fr</a:t>
                </a:r>
                <a:endParaRPr lang="fr-FR" sz="12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>
              <a:off x="5720569" y="4506608"/>
              <a:ext cx="2247532" cy="1046692"/>
              <a:chOff x="2455266" y="4837642"/>
              <a:chExt cx="2891605" cy="1729323"/>
            </a:xfrm>
          </p:grpSpPr>
          <p:sp>
            <p:nvSpPr>
              <p:cNvPr id="39" name="Organigramme : Disque magnétique 38"/>
              <p:cNvSpPr/>
              <p:nvPr/>
            </p:nvSpPr>
            <p:spPr>
              <a:xfrm>
                <a:off x="2564210" y="4837642"/>
                <a:ext cx="2582289" cy="1729321"/>
              </a:xfrm>
              <a:prstGeom prst="flowChartMagneticDisk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455266" y="5194009"/>
                <a:ext cx="2891605" cy="137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Base Géo Vendée</a:t>
                </a:r>
              </a:p>
            </p:txBody>
          </p:sp>
        </p:grpSp>
        <p:cxnSp>
          <p:nvCxnSpPr>
            <p:cNvPr id="17" name="Connecteur en angle 16"/>
            <p:cNvCxnSpPr>
              <a:stCxn id="24" idx="2"/>
              <a:endCxn id="39" idx="1"/>
            </p:cNvCxnSpPr>
            <p:nvPr/>
          </p:nvCxnSpPr>
          <p:spPr>
            <a:xfrm flipH="1">
              <a:off x="6808804" y="4097853"/>
              <a:ext cx="13602" cy="4087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2" name="Connecteur en angle 1041"/>
            <p:cNvCxnSpPr>
              <a:stCxn id="3" idx="2"/>
              <a:endCxn id="24" idx="0"/>
            </p:cNvCxnSpPr>
            <p:nvPr/>
          </p:nvCxnSpPr>
          <p:spPr>
            <a:xfrm flipH="1">
              <a:off x="6822406" y="1988577"/>
              <a:ext cx="8543" cy="15692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44" name="Rectangle 1043"/>
            <p:cNvSpPr/>
            <p:nvPr/>
          </p:nvSpPr>
          <p:spPr>
            <a:xfrm>
              <a:off x="3690455" y="2204863"/>
              <a:ext cx="5321475" cy="108489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Géo Vendée décrypte le flux internet de la BAN et les adresses alimentent </a:t>
              </a:r>
            </a:p>
            <a:p>
              <a:pPr algn="ctr"/>
              <a:r>
                <a:rPr lang="fr-FR" sz="2400" b="1" dirty="0" smtClean="0"/>
                <a:t>en temps réel la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B</a:t>
              </a:r>
              <a:r>
                <a:rPr lang="fr-FR" sz="2400" b="1" dirty="0" smtClean="0"/>
                <a:t>ase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G</a:t>
              </a:r>
              <a:r>
                <a:rPr lang="fr-FR" sz="2400" b="1" dirty="0" smtClean="0"/>
                <a:t>éo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V</a:t>
              </a:r>
              <a:r>
                <a:rPr lang="fr-FR" sz="2400" b="1" dirty="0" smtClean="0"/>
                <a:t>endée</a:t>
              </a:r>
              <a:endParaRPr lang="fr-FR" sz="2400" b="1" dirty="0"/>
            </a:p>
          </p:txBody>
        </p:sp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210" y="1614619"/>
              <a:ext cx="1782489" cy="1702005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/>
        </p:nvGrpSpPr>
        <p:grpSpPr>
          <a:xfrm>
            <a:off x="95230" y="3429000"/>
            <a:ext cx="8718125" cy="3384376"/>
            <a:chOff x="95230" y="3429000"/>
            <a:chExt cx="8718125" cy="3384376"/>
          </a:xfrm>
        </p:grpSpPr>
        <p:sp>
          <p:nvSpPr>
            <p:cNvPr id="119" name="Rectangle à coins arrondis 118"/>
            <p:cNvSpPr/>
            <p:nvPr/>
          </p:nvSpPr>
          <p:spPr>
            <a:xfrm>
              <a:off x="2627784" y="5674952"/>
              <a:ext cx="6185571" cy="1138424"/>
            </a:xfrm>
            <a:prstGeom prst="wedgeRoundRectCallout">
              <a:avLst>
                <a:gd name="adj1" fmla="val -12593"/>
                <a:gd name="adj2" fmla="val -65091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BGV remonte en temps réel</a:t>
              </a:r>
              <a:r>
                <a:rPr lang="fr-FR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les modifications d’adresse vers les </a:t>
              </a:r>
            </a:p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 des partenaires sous convention.</a:t>
              </a:r>
              <a:endParaRPr 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37" name="Groupe 136"/>
            <p:cNvGrpSpPr/>
            <p:nvPr/>
          </p:nvGrpSpPr>
          <p:grpSpPr>
            <a:xfrm>
              <a:off x="95230" y="3429000"/>
              <a:ext cx="5640830" cy="3290563"/>
              <a:chOff x="95230" y="3429000"/>
              <a:chExt cx="5640830" cy="3290563"/>
            </a:xfrm>
          </p:grpSpPr>
          <p:grpSp>
            <p:nvGrpSpPr>
              <p:cNvPr id="132" name="Groupe 131"/>
              <p:cNvGrpSpPr/>
              <p:nvPr/>
            </p:nvGrpSpPr>
            <p:grpSpPr>
              <a:xfrm>
                <a:off x="95230" y="3429000"/>
                <a:ext cx="5640830" cy="3290563"/>
                <a:chOff x="95230" y="3429000"/>
                <a:chExt cx="5640830" cy="3290563"/>
              </a:xfrm>
            </p:grpSpPr>
            <p:cxnSp>
              <p:nvCxnSpPr>
                <p:cNvPr id="64" name="Connecteur en angle 63"/>
                <p:cNvCxnSpPr/>
                <p:nvPr/>
              </p:nvCxnSpPr>
              <p:spPr>
                <a:xfrm flipH="1">
                  <a:off x="2627784" y="4987272"/>
                  <a:ext cx="1522532" cy="302217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en angle 63"/>
                <p:cNvCxnSpPr/>
                <p:nvPr/>
              </p:nvCxnSpPr>
              <p:spPr>
                <a:xfrm flipH="1" flipV="1">
                  <a:off x="2799210" y="3429000"/>
                  <a:ext cx="1484759" cy="1296144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pic>
              <p:nvPicPr>
                <p:cNvPr id="75" name="Image 74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4009" y="4280988"/>
                  <a:ext cx="1522051" cy="1143291"/>
                </a:xfrm>
                <a:prstGeom prst="rect">
                  <a:avLst/>
                </a:prstGeom>
              </p:spPr>
            </p:pic>
            <p:grpSp>
              <p:nvGrpSpPr>
                <p:cNvPr id="131" name="Groupe 130"/>
                <p:cNvGrpSpPr/>
                <p:nvPr/>
              </p:nvGrpSpPr>
              <p:grpSpPr>
                <a:xfrm>
                  <a:off x="95230" y="4038790"/>
                  <a:ext cx="2395686" cy="2680773"/>
                  <a:chOff x="95230" y="4038790"/>
                  <a:chExt cx="2395686" cy="2680773"/>
                </a:xfrm>
              </p:grpSpPr>
              <p:sp>
                <p:nvSpPr>
                  <p:cNvPr id="1054" name="Rectangle 1053"/>
                  <p:cNvSpPr/>
                  <p:nvPr/>
                </p:nvSpPr>
                <p:spPr>
                  <a:xfrm>
                    <a:off x="95230" y="4038790"/>
                    <a:ext cx="2395686" cy="2680773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95" name="Image 1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7801" y="5925953"/>
                    <a:ext cx="1388947" cy="5960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7" name="Image 96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135" r="15808"/>
                  <a:stretch/>
                </p:blipFill>
                <p:spPr>
                  <a:xfrm>
                    <a:off x="174130" y="5727971"/>
                    <a:ext cx="788155" cy="925527"/>
                  </a:xfrm>
                  <a:prstGeom prst="rect">
                    <a:avLst/>
                  </a:prstGeom>
                </p:spPr>
              </p:pic>
              <p:pic>
                <p:nvPicPr>
                  <p:cNvPr id="103" name="Image 102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5358" y="4987272"/>
                    <a:ext cx="691471" cy="938681"/>
                  </a:xfrm>
                  <a:prstGeom prst="rect">
                    <a:avLst/>
                  </a:prstGeom>
                </p:spPr>
              </p:pic>
              <p:pic>
                <p:nvPicPr>
                  <p:cNvPr id="154" name="Image 153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130" y="4166747"/>
                    <a:ext cx="1081461" cy="766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7" name="Picture 11" descr="VENDEE_EAU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28579" y="4195683"/>
                    <a:ext cx="1238219" cy="7085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9" name="Image 158" descr="logo.png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8055" y="5137803"/>
                    <a:ext cx="1164737" cy="537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35" name="Rectangle 134"/>
              <p:cNvSpPr/>
              <p:nvPr/>
            </p:nvSpPr>
            <p:spPr>
              <a:xfrm>
                <a:off x="95230" y="3619376"/>
                <a:ext cx="2395686" cy="4393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Sous convention</a:t>
                </a:r>
                <a:endParaRPr lang="fr-FR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145507" y="1203528"/>
            <a:ext cx="8866423" cy="2225472"/>
            <a:chOff x="145507" y="1203528"/>
            <a:chExt cx="8866423" cy="2225472"/>
          </a:xfrm>
        </p:grpSpPr>
        <p:grpSp>
          <p:nvGrpSpPr>
            <p:cNvPr id="116" name="Groupe 115"/>
            <p:cNvGrpSpPr/>
            <p:nvPr/>
          </p:nvGrpSpPr>
          <p:grpSpPr>
            <a:xfrm>
              <a:off x="1896163" y="1203528"/>
              <a:ext cx="7115767" cy="785049"/>
              <a:chOff x="1896163" y="1203528"/>
              <a:chExt cx="7115767" cy="785049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4649968" y="1203528"/>
                <a:ext cx="4361962" cy="785049"/>
                <a:chOff x="101600" y="1880978"/>
                <a:chExt cx="4361962" cy="785049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101600" y="1880978"/>
                  <a:ext cx="4361962" cy="78504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059" y="1926785"/>
                  <a:ext cx="1091821" cy="693435"/>
                </a:xfrm>
                <a:prstGeom prst="rect">
                  <a:avLst/>
                </a:prstGeom>
              </p:spPr>
            </p:pic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5496" y="1929445"/>
                  <a:ext cx="649389" cy="688114"/>
                </a:xfrm>
                <a:prstGeom prst="rect">
                  <a:avLst/>
                </a:prstGeom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1912352" y="2110192"/>
                  <a:ext cx="2386450" cy="326620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Base Adresse Nationale</a:t>
                  </a:r>
                  <a:endParaRPr lang="fr-FR" dirty="0"/>
                </a:p>
              </p:txBody>
            </p:sp>
          </p:grpSp>
          <p:cxnSp>
            <p:nvCxnSpPr>
              <p:cNvPr id="113" name="Connecteur en angle 112"/>
              <p:cNvCxnSpPr>
                <a:endCxn id="3" idx="1"/>
              </p:cNvCxnSpPr>
              <p:nvPr/>
            </p:nvCxnSpPr>
            <p:spPr>
              <a:xfrm>
                <a:off x="1896163" y="1596053"/>
                <a:ext cx="2753805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145507" y="1249335"/>
              <a:ext cx="2476436" cy="2179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Communes</a:t>
              </a:r>
            </a:p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2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 EPCI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déclarent </a:t>
              </a:r>
              <a:r>
                <a:rPr lang="fr-FR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l’adresse au travers </a:t>
              </a:r>
              <a:r>
                <a:rPr lang="fr-FR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 </a:t>
              </a:r>
              <a:r>
                <a:rPr lang="fr-FR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Guichet </a:t>
              </a:r>
              <a:r>
                <a:rPr lang="fr-FR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Adresse </a:t>
              </a:r>
              <a:r>
                <a:rPr lang="fr-FR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Nationale</a:t>
              </a:r>
              <a:endPara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d’échange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380" y="2454275"/>
            <a:ext cx="4373612" cy="4373612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925512" y="1196752"/>
            <a:ext cx="8176071" cy="1512168"/>
          </a:xfrm>
          <a:prstGeom prst="wedgeRoundRectCallout">
            <a:avLst>
              <a:gd name="adj1" fmla="val -24173"/>
              <a:gd name="adj2" fmla="val 643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avez des questions ?</a:t>
            </a:r>
          </a:p>
          <a:p>
            <a:pPr algn="ctr"/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parole est à vous</a:t>
            </a:r>
            <a:endParaRPr lang="fr-F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PARTENAIRE ESSENTIEL DE L’ADRESSE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6" y="1599435"/>
            <a:ext cx="30480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8420" y="1743451"/>
            <a:ext cx="6382011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altLang="fr-FR" sz="36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altLang="fr-FR" sz="3600" b="1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Mairies</a:t>
            </a:r>
            <a:endParaRPr lang="fr-FR" altLang="fr-FR" sz="3600" b="1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 </a:t>
            </a:r>
            <a:r>
              <a:rPr lang="fr-F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de création de </a:t>
            </a:r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l’adresse.</a:t>
            </a:r>
          </a:p>
          <a:p>
            <a:pPr algn="ctr"/>
            <a:endParaRPr lang="fr-F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L’AMPCV </a:t>
            </a:r>
            <a:r>
              <a:rPr lang="fr-F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 partie du Comité de Pilotage de la </a:t>
            </a:r>
            <a:r>
              <a:rPr lang="fr-F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</a:t>
            </a:r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</a:t>
            </a:r>
            <a:r>
              <a:rPr lang="fr-F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dresse Nationale</a:t>
            </a:r>
            <a:endParaRPr lang="fr-F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52735"/>
            <a:ext cx="1840785" cy="19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Optimiser l’adresse ?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1642740" y="0"/>
            <a:ext cx="7516068" cy="1650349"/>
            <a:chOff x="1642740" y="0"/>
            <a:chExt cx="7516068" cy="165034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59" y="0"/>
              <a:ext cx="1650349" cy="1650349"/>
            </a:xfrm>
            <a:prstGeom prst="rect">
              <a:avLst/>
            </a:prstGeom>
          </p:spPr>
        </p:pic>
        <p:sp>
          <p:nvSpPr>
            <p:cNvPr id="54" name="Rectangle à coins arrondis 53"/>
            <p:cNvSpPr/>
            <p:nvPr/>
          </p:nvSpPr>
          <p:spPr>
            <a:xfrm>
              <a:off x="1642740" y="686380"/>
              <a:ext cx="5207955" cy="798884"/>
            </a:xfrm>
            <a:prstGeom prst="wedgeRoundRectCallout">
              <a:avLst>
                <a:gd name="adj1" fmla="val 68169"/>
                <a:gd name="adj2" fmla="val -6055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Quels avantages pour mon territoire?</a:t>
              </a:r>
              <a:endPara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10406" y="2075498"/>
            <a:ext cx="8862889" cy="1005451"/>
            <a:chOff x="101599" y="1626118"/>
            <a:chExt cx="8862889" cy="1005451"/>
          </a:xfrm>
        </p:grpSpPr>
        <p:sp>
          <p:nvSpPr>
            <p:cNvPr id="3" name="Rogner un rectangle à un seul coin 2"/>
            <p:cNvSpPr/>
            <p:nvPr/>
          </p:nvSpPr>
          <p:spPr>
            <a:xfrm>
              <a:off x="1835696" y="1626118"/>
              <a:ext cx="7128792" cy="786253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Accéder </a:t>
              </a:r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plus vite sur le lieu de l’intervention pour les services publics</a:t>
              </a:r>
            </a:p>
            <a:p>
              <a:pPr lvl="0"/>
              <a:r>
                <a:rPr 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</a:t>
              </a:r>
              <a:r>
                <a:rPr lang="fr-F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(SDIS, Police, SAMU, EDF, GDF…)</a:t>
              </a:r>
              <a:endParaRPr lang="fr-FR" dirty="0"/>
            </a:p>
          </p:txBody>
        </p:sp>
        <p:sp>
          <p:nvSpPr>
            <p:cNvPr id="6" name="Pentagone 5"/>
            <p:cNvSpPr/>
            <p:nvPr/>
          </p:nvSpPr>
          <p:spPr>
            <a:xfrm rot="5400000">
              <a:off x="427755" y="1299963"/>
              <a:ext cx="1005450" cy="1657762"/>
            </a:xfrm>
            <a:prstGeom prst="homePlat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Sécurité</a:t>
              </a:r>
              <a:endPara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10406" y="4674973"/>
            <a:ext cx="8983471" cy="1679196"/>
            <a:chOff x="101599" y="3944269"/>
            <a:chExt cx="8983471" cy="1679196"/>
          </a:xfrm>
        </p:grpSpPr>
        <p:sp>
          <p:nvSpPr>
            <p:cNvPr id="13" name="Rogner un rectangle à un seul coin 12"/>
            <p:cNvSpPr/>
            <p:nvPr/>
          </p:nvSpPr>
          <p:spPr>
            <a:xfrm>
              <a:off x="1835696" y="3944269"/>
              <a:ext cx="7249374" cy="1679196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Rapidité et précision :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pour livraisons à domicile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fr-FR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services à la personne</a:t>
              </a:r>
            </a:p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éploiement de la fibre optique</a:t>
              </a:r>
              <a:endPara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Pentagone 15"/>
            <p:cNvSpPr/>
            <p:nvPr/>
          </p:nvSpPr>
          <p:spPr>
            <a:xfrm rot="5400000">
              <a:off x="427755" y="3618114"/>
              <a:ext cx="1005450" cy="1657762"/>
            </a:xfrm>
            <a:prstGeom prst="homePlat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Services économique</a:t>
              </a:r>
              <a:endParaRPr lang="fr-F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00111" y="3363804"/>
            <a:ext cx="8862889" cy="1028314"/>
            <a:chOff x="101599" y="5765657"/>
            <a:chExt cx="8862889" cy="1028314"/>
          </a:xfrm>
        </p:grpSpPr>
        <p:sp>
          <p:nvSpPr>
            <p:cNvPr id="17" name="Pentagone 16"/>
            <p:cNvSpPr/>
            <p:nvPr/>
          </p:nvSpPr>
          <p:spPr>
            <a:xfrm rot="5400000">
              <a:off x="427755" y="5450933"/>
              <a:ext cx="1005450" cy="1657762"/>
            </a:xfrm>
            <a:prstGeom prst="homePlat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Notoriété</a:t>
              </a:r>
              <a:endParaRPr lang="fr-F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ogner un rectangle à un seul coin 17"/>
            <p:cNvSpPr/>
            <p:nvPr/>
          </p:nvSpPr>
          <p:spPr>
            <a:xfrm>
              <a:off x="1835696" y="5765657"/>
              <a:ext cx="7128792" cy="1028314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Etre </a:t>
              </a:r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localisable avec précision simplement par </a:t>
              </a:r>
              <a:r>
                <a:rPr 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son adresse </a:t>
              </a:r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postale</a:t>
              </a:r>
              <a:endPara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907667680"/>
              </p:ext>
            </p:extLst>
          </p:nvPr>
        </p:nvGraphicFramePr>
        <p:xfrm>
          <a:off x="17668" y="2204864"/>
          <a:ext cx="909099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 en Vendée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72000" y="3263269"/>
            <a:ext cx="2952328" cy="2150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e 22"/>
          <p:cNvGrpSpPr/>
          <p:nvPr/>
        </p:nvGrpSpPr>
        <p:grpSpPr>
          <a:xfrm>
            <a:off x="3419500" y="2981414"/>
            <a:ext cx="5448052" cy="693904"/>
            <a:chOff x="1690951" y="2922746"/>
            <a:chExt cx="7161083" cy="951886"/>
          </a:xfrm>
        </p:grpSpPr>
        <p:sp>
          <p:nvSpPr>
            <p:cNvPr id="24" name="Rectangle 23"/>
            <p:cNvSpPr/>
            <p:nvPr/>
          </p:nvSpPr>
          <p:spPr>
            <a:xfrm>
              <a:off x="2814209" y="2922746"/>
              <a:ext cx="4366901" cy="3213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1690951" y="3553297"/>
              <a:ext cx="7161083" cy="321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3030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dirty="0"/>
            </a:p>
          </p:txBody>
        </p:sp>
      </p:grpSp>
      <p:sp>
        <p:nvSpPr>
          <p:cNvPr id="40" name="Ellipse 39"/>
          <p:cNvSpPr/>
          <p:nvPr/>
        </p:nvSpPr>
        <p:spPr>
          <a:xfrm>
            <a:off x="2627784" y="3088403"/>
            <a:ext cx="936104" cy="9271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e 40"/>
          <p:cNvGrpSpPr/>
          <p:nvPr/>
        </p:nvGrpSpPr>
        <p:grpSpPr>
          <a:xfrm>
            <a:off x="4762673" y="2457703"/>
            <a:ext cx="5147828" cy="878888"/>
            <a:chOff x="414652" y="2922746"/>
            <a:chExt cx="6766458" cy="1205645"/>
          </a:xfrm>
        </p:grpSpPr>
        <p:sp>
          <p:nvSpPr>
            <p:cNvPr id="42" name="Rectangle 41"/>
            <p:cNvSpPr/>
            <p:nvPr/>
          </p:nvSpPr>
          <p:spPr>
            <a:xfrm>
              <a:off x="2814209" y="2922746"/>
              <a:ext cx="4366901" cy="3213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414652" y="3153941"/>
              <a:ext cx="5758946" cy="9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3030" tIns="0" rIns="0" bIns="0" numCol="1" spcCol="1270" anchor="t" anchorCtr="0">
              <a:noAutofit/>
            </a:bodyPr>
            <a:lstStyle/>
            <a:p>
              <a:pPr lvl="0" algn="l" defTabSz="622300">
                <a:spcBef>
                  <a:spcPct val="0"/>
                </a:spcBef>
              </a:pPr>
              <a:endParaRPr lang="fr-FR" sz="1600" kern="1200" dirty="0"/>
            </a:p>
          </p:txBody>
        </p:sp>
      </p:grpSp>
      <p:sp>
        <p:nvSpPr>
          <p:cNvPr id="50" name="Ellipse 49"/>
          <p:cNvSpPr/>
          <p:nvPr/>
        </p:nvSpPr>
        <p:spPr>
          <a:xfrm>
            <a:off x="614645" y="5405380"/>
            <a:ext cx="219600" cy="2196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762"/>
            <a:ext cx="1811477" cy="1811477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894695" y="1133475"/>
            <a:ext cx="6853769" cy="990980"/>
          </a:xfrm>
          <a:prstGeom prst="wedgeRoundRectCallout">
            <a:avLst>
              <a:gd name="adj1" fmla="val -53384"/>
              <a:gd name="adj2" fmla="val 3771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Depuis 2006, la gestion de l’adresse en Vendée a évoluée !</a:t>
            </a:r>
            <a:endParaRPr lang="fr-F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Légende encadrée 1 26"/>
          <p:cNvSpPr/>
          <p:nvPr/>
        </p:nvSpPr>
        <p:spPr>
          <a:xfrm>
            <a:off x="1060401" y="5872915"/>
            <a:ext cx="7904088" cy="832397"/>
          </a:xfrm>
          <a:prstGeom prst="borderCallout1">
            <a:avLst>
              <a:gd name="adj1" fmla="val 49831"/>
              <a:gd name="adj2" fmla="val -257"/>
              <a:gd name="adj3" fmla="val -41667"/>
              <a:gd name="adj4" fmla="val -41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Géo Vendée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en place un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formulaire de déclaration 	d’adresse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les communes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www.geovendee.fr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167786" y="2280860"/>
            <a:ext cx="4796702" cy="1796212"/>
            <a:chOff x="4167786" y="2280860"/>
            <a:chExt cx="4796702" cy="1796212"/>
          </a:xfrm>
        </p:grpSpPr>
        <p:sp>
          <p:nvSpPr>
            <p:cNvPr id="31" name="Légende encadrée 1 30"/>
            <p:cNvSpPr/>
            <p:nvPr/>
          </p:nvSpPr>
          <p:spPr>
            <a:xfrm>
              <a:off x="4167786" y="2280860"/>
              <a:ext cx="4796702" cy="1796212"/>
            </a:xfrm>
            <a:prstGeom prst="borderCallout1">
              <a:avLst>
                <a:gd name="adj1" fmla="val 49831"/>
                <a:gd name="adj2" fmla="val -257"/>
                <a:gd name="adj3" fmla="val 71670"/>
                <a:gd name="adj4" fmla="val -231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>
                <a:lnSpc>
                  <a:spcPct val="150000"/>
                </a:lnSpc>
              </a:pPr>
              <a:r>
                <a:rPr lang="fr-FR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2010 </a:t>
              </a:r>
              <a:r>
                <a:rPr lang="fr-FR" sz="2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148063" y="2384534"/>
              <a:ext cx="381642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Etat des lieux </a:t>
              </a:r>
              <a:r>
                <a:rPr lang="fr-FR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Vendée</a:t>
              </a:r>
            </a:p>
            <a:p>
              <a:pPr lvl="0" algn="ctr"/>
              <a:r>
                <a:rPr lang="fr-FR" alt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alt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356 270 </a:t>
              </a:r>
              <a:r>
                <a:rPr lang="fr-FR" alt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adresses</a:t>
              </a:r>
            </a:p>
            <a:p>
              <a:pPr lvl="0" algn="ctr"/>
              <a:r>
                <a:rPr lang="fr-FR" alt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dont</a:t>
              </a:r>
            </a:p>
            <a:p>
              <a:pPr lvl="0" algn="ctr"/>
              <a:r>
                <a:rPr lang="fr-FR" alt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alt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310 350 sont </a:t>
              </a:r>
              <a:r>
                <a:rPr lang="fr-FR" alt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identifiées</a:t>
              </a:r>
            </a:p>
            <a:p>
              <a:pPr lvl="0" algn="ctr"/>
              <a:r>
                <a:rPr lang="fr-FR" altLang="fr-FR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altLang="fr-FR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Soit  un taux de </a:t>
              </a:r>
              <a:r>
                <a:rPr lang="fr-FR" altLang="fr-FR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87,10</a:t>
              </a:r>
              <a:r>
                <a:rPr lang="fr-FR" alt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fr-FR" alt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312996" y="4241811"/>
            <a:ext cx="5651492" cy="1466365"/>
            <a:chOff x="3312996" y="4241811"/>
            <a:chExt cx="5651492" cy="1466365"/>
          </a:xfrm>
        </p:grpSpPr>
        <p:sp>
          <p:nvSpPr>
            <p:cNvPr id="28" name="Légende encadrée 1 27"/>
            <p:cNvSpPr/>
            <p:nvPr/>
          </p:nvSpPr>
          <p:spPr>
            <a:xfrm>
              <a:off x="3312996" y="4241811"/>
              <a:ext cx="5651492" cy="1466365"/>
            </a:xfrm>
            <a:prstGeom prst="borderCallout1">
              <a:avLst>
                <a:gd name="adj1" fmla="val 50335"/>
                <a:gd name="adj2" fmla="val 206"/>
                <a:gd name="adj3" fmla="val 3718"/>
                <a:gd name="adj4" fmla="val -2709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fr-FR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 :</a:t>
              </a:r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Signature d’une </a:t>
              </a:r>
              <a:r>
                <a:rPr lang="fr-FR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convention </a:t>
              </a:r>
              <a:r>
                <a:rPr lang="fr-F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tripartite    	</a:t>
              </a:r>
              <a:r>
                <a:rPr lang="fr-F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d’utilisation de la BD adresse de l’IGN.</a:t>
              </a:r>
              <a:endPara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088" y="4879115"/>
              <a:ext cx="568991" cy="772412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661" y="4857889"/>
              <a:ext cx="1327279" cy="74213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942" y="4898702"/>
              <a:ext cx="691975" cy="733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0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e 32"/>
          <p:cNvGraphicFramePr/>
          <p:nvPr>
            <p:extLst>
              <p:ext uri="{D42A27DB-BD31-4B8C-83A1-F6EECF244321}">
                <p14:modId xmlns:p14="http://schemas.microsoft.com/office/powerpoint/2010/main" val="1938328784"/>
              </p:ext>
            </p:extLst>
          </p:nvPr>
        </p:nvGraphicFramePr>
        <p:xfrm>
          <a:off x="17668" y="2204864"/>
          <a:ext cx="909099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 en Vendée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8811" y="3287930"/>
            <a:ext cx="2952328" cy="2150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e 22"/>
          <p:cNvGrpSpPr/>
          <p:nvPr/>
        </p:nvGrpSpPr>
        <p:grpSpPr>
          <a:xfrm>
            <a:off x="3046311" y="3006075"/>
            <a:ext cx="5448052" cy="693904"/>
            <a:chOff x="1690951" y="2922746"/>
            <a:chExt cx="7161083" cy="951886"/>
          </a:xfrm>
        </p:grpSpPr>
        <p:sp>
          <p:nvSpPr>
            <p:cNvPr id="24" name="Rectangle 23"/>
            <p:cNvSpPr/>
            <p:nvPr/>
          </p:nvSpPr>
          <p:spPr>
            <a:xfrm>
              <a:off x="2814209" y="2922746"/>
              <a:ext cx="4366901" cy="3213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1690951" y="3553297"/>
              <a:ext cx="7161083" cy="321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3030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389484" y="2482364"/>
            <a:ext cx="5147828" cy="878888"/>
            <a:chOff x="414652" y="2922746"/>
            <a:chExt cx="6766458" cy="1205645"/>
          </a:xfrm>
        </p:grpSpPr>
        <p:sp>
          <p:nvSpPr>
            <p:cNvPr id="42" name="Rectangle 41"/>
            <p:cNvSpPr/>
            <p:nvPr/>
          </p:nvSpPr>
          <p:spPr>
            <a:xfrm>
              <a:off x="2814209" y="2922746"/>
              <a:ext cx="4366901" cy="3213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414652" y="3153941"/>
              <a:ext cx="5758946" cy="9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3030" tIns="0" rIns="0" bIns="0" numCol="1" spcCol="1270" anchor="t" anchorCtr="0">
              <a:noAutofit/>
            </a:bodyPr>
            <a:lstStyle/>
            <a:p>
              <a:pPr lvl="0" algn="l" defTabSz="622300">
                <a:spcBef>
                  <a:spcPct val="0"/>
                </a:spcBef>
              </a:pPr>
              <a:endParaRPr lang="fr-FR" sz="1600" kern="1200" dirty="0"/>
            </a:p>
          </p:txBody>
        </p:sp>
      </p:grpSp>
      <p:pic>
        <p:nvPicPr>
          <p:cNvPr id="27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762"/>
            <a:ext cx="1811477" cy="1811477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1894695" y="1133475"/>
            <a:ext cx="6853769" cy="990980"/>
          </a:xfrm>
          <a:prstGeom prst="wedgeRoundRectCallout">
            <a:avLst>
              <a:gd name="adj1" fmla="val -53384"/>
              <a:gd name="adj2" fmla="val 3771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Optimisation de l’adresse avec la poste</a:t>
            </a:r>
            <a:endParaRPr lang="fr-F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627784" y="3088403"/>
            <a:ext cx="936104" cy="9271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Ellipse 35"/>
          <p:cNvSpPr/>
          <p:nvPr/>
        </p:nvSpPr>
        <p:spPr>
          <a:xfrm>
            <a:off x="614645" y="5405380"/>
            <a:ext cx="219600" cy="21960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Légende encadrée 1 29"/>
          <p:cNvSpPr/>
          <p:nvPr/>
        </p:nvSpPr>
        <p:spPr>
          <a:xfrm>
            <a:off x="4463742" y="2277510"/>
            <a:ext cx="4500746" cy="3167714"/>
          </a:xfrm>
          <a:prstGeom prst="borderCallout1">
            <a:avLst>
              <a:gd name="adj1" fmla="val 49831"/>
              <a:gd name="adj2" fmla="val -257"/>
              <a:gd name="adj3" fmla="val 39111"/>
              <a:gd name="adj4" fmla="val -301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: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385 309 adresses</a:t>
            </a:r>
          </a:p>
          <a:p>
            <a:pPr algn="ctr"/>
            <a:r>
              <a:rPr lang="fr-FR" alt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dont</a:t>
            </a:r>
          </a:p>
          <a:p>
            <a:pPr algn="ctr"/>
            <a:r>
              <a:rPr lang="fr-FR" alt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349 382 sont identifiées</a:t>
            </a:r>
          </a:p>
          <a:p>
            <a:pPr algn="ctr"/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Soit  un taux de </a:t>
            </a:r>
            <a:r>
              <a:rPr lang="fr-FR" alt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90,70%</a:t>
            </a:r>
          </a:p>
          <a:p>
            <a:pPr algn="ctr"/>
            <a:endParaRPr lang="fr-FR" altLang="fr-FR" sz="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altLang="fr-FR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35 927 adresses</a:t>
            </a:r>
          </a:p>
          <a:p>
            <a:pPr algn="ctr"/>
            <a:r>
              <a:rPr lang="fr-FR" altLang="fr-F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restent </a:t>
            </a:r>
            <a:r>
              <a:rPr lang="fr-FR" altLang="fr-F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fr-FR" altLang="fr-F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identifier</a:t>
            </a:r>
          </a:p>
          <a:p>
            <a:pPr algn="ctr"/>
            <a:r>
              <a:rPr lang="fr-FR" altLang="fr-F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altLang="fr-F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</a:p>
          <a:p>
            <a:pPr algn="ctr"/>
            <a:r>
              <a:rPr lang="fr-FR" altLang="fr-F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numéroter.</a:t>
            </a:r>
          </a:p>
          <a:p>
            <a:pPr algn="ctr"/>
            <a:endParaRPr lang="fr-FR" altLang="fr-F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905739" y="5581363"/>
            <a:ext cx="8058750" cy="1080120"/>
            <a:chOff x="892023" y="5589240"/>
            <a:chExt cx="8058750" cy="1080120"/>
          </a:xfrm>
        </p:grpSpPr>
        <p:sp>
          <p:nvSpPr>
            <p:cNvPr id="55" name="Légende encadrée 1 54"/>
            <p:cNvSpPr/>
            <p:nvPr/>
          </p:nvSpPr>
          <p:spPr>
            <a:xfrm>
              <a:off x="892023" y="5589240"/>
              <a:ext cx="8058750" cy="1080120"/>
            </a:xfrm>
            <a:prstGeom prst="borderCallout1">
              <a:avLst>
                <a:gd name="adj1" fmla="val 49831"/>
                <a:gd name="adj2" fmla="val -257"/>
                <a:gd name="adj3" fmla="val -8714"/>
                <a:gd name="adj4" fmla="val -220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fr-FR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2011 : </a:t>
              </a:r>
              <a:r>
                <a:rPr lang="fr-F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Signature d’une convention entre la poste et Géo Vendée</a:t>
              </a:r>
              <a:endPara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05" y="5814288"/>
              <a:ext cx="1141565" cy="855072"/>
            </a:xfrm>
            <a:prstGeom prst="rect">
              <a:avLst/>
            </a:prstGeom>
          </p:spPr>
        </p:pic>
        <p:pic>
          <p:nvPicPr>
            <p:cNvPr id="38" name="Imag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579" y="5958455"/>
              <a:ext cx="893455" cy="6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en angle 20"/>
          <p:cNvCxnSpPr>
            <a:stCxn id="50" idx="2"/>
          </p:cNvCxnSpPr>
          <p:nvPr/>
        </p:nvCxnSpPr>
        <p:spPr>
          <a:xfrm>
            <a:off x="4522881" y="2946381"/>
            <a:ext cx="0" cy="77065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 départementale actuelle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en angle 13"/>
          <p:cNvCxnSpPr/>
          <p:nvPr/>
        </p:nvCxnSpPr>
        <p:spPr>
          <a:xfrm>
            <a:off x="1167190" y="1979348"/>
            <a:ext cx="14886" cy="604569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3203848" y="1017530"/>
            <a:ext cx="6056378" cy="1264102"/>
            <a:chOff x="2984980" y="1350905"/>
            <a:chExt cx="6056378" cy="1264102"/>
          </a:xfrm>
        </p:grpSpPr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68968" y="1350905"/>
              <a:ext cx="1372390" cy="1264102"/>
            </a:xfrm>
            <a:prstGeom prst="rect">
              <a:avLst/>
            </a:prstGeom>
          </p:spPr>
        </p:pic>
        <p:sp>
          <p:nvSpPr>
            <p:cNvPr id="92" name="Rectangle à coins arrondis 91"/>
            <p:cNvSpPr/>
            <p:nvPr/>
          </p:nvSpPr>
          <p:spPr>
            <a:xfrm>
              <a:off x="2984980" y="1520635"/>
              <a:ext cx="4841791" cy="792088"/>
            </a:xfrm>
            <a:prstGeom prst="wedgeRoundRectCallout">
              <a:avLst>
                <a:gd name="adj1" fmla="val 53353"/>
                <a:gd name="adj2" fmla="val 9577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Une </a:t>
              </a:r>
              <a:r>
                <a:rPr lang="fr-FR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organisation départementale </a:t>
              </a:r>
              <a:r>
                <a:rPr 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opérationnelle</a:t>
              </a:r>
            </a:p>
          </p:txBody>
        </p:sp>
      </p:grpSp>
      <p:cxnSp>
        <p:nvCxnSpPr>
          <p:cNvPr id="47" name="Connecteur droit avec flèche 46"/>
          <p:cNvCxnSpPr/>
          <p:nvPr/>
        </p:nvCxnSpPr>
        <p:spPr>
          <a:xfrm>
            <a:off x="5074089" y="4171288"/>
            <a:ext cx="671369" cy="6109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4" name="Groupe 93"/>
          <p:cNvGrpSpPr/>
          <p:nvPr/>
        </p:nvGrpSpPr>
        <p:grpSpPr>
          <a:xfrm>
            <a:off x="5846201" y="4531876"/>
            <a:ext cx="1368152" cy="2271850"/>
            <a:chOff x="5846201" y="4531876"/>
            <a:chExt cx="1368152" cy="2271850"/>
          </a:xfrm>
        </p:grpSpPr>
        <p:grpSp>
          <p:nvGrpSpPr>
            <p:cNvPr id="40" name="Groupe 39"/>
            <p:cNvGrpSpPr/>
            <p:nvPr/>
          </p:nvGrpSpPr>
          <p:grpSpPr>
            <a:xfrm>
              <a:off x="5846201" y="4531876"/>
              <a:ext cx="1368152" cy="2271850"/>
              <a:chOff x="7265404" y="3404832"/>
              <a:chExt cx="1368152" cy="2271850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682" y="3404832"/>
                <a:ext cx="1317595" cy="1396167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265404" y="5146481"/>
                <a:ext cx="1368152" cy="53020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BD adresse</a:t>
                </a:r>
              </a:p>
              <a:p>
                <a:pPr algn="ctr"/>
                <a:r>
                  <a:rPr lang="fr-FR" dirty="0" smtClean="0"/>
                  <a:t>IGN</a:t>
                </a:r>
                <a:endParaRPr lang="fr-FR" dirty="0"/>
              </a:p>
            </p:txBody>
          </p:sp>
        </p:grpSp>
        <p:sp>
          <p:nvSpPr>
            <p:cNvPr id="41" name="Organigramme : Disque magnétique 40"/>
            <p:cNvSpPr/>
            <p:nvPr/>
          </p:nvSpPr>
          <p:spPr>
            <a:xfrm>
              <a:off x="6407591" y="5931125"/>
              <a:ext cx="245371" cy="288032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1" name="Connecteur en angle 20"/>
          <p:cNvCxnSpPr/>
          <p:nvPr/>
        </p:nvCxnSpPr>
        <p:spPr>
          <a:xfrm>
            <a:off x="1194231" y="3221746"/>
            <a:ext cx="6351" cy="5122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4060" y="3717032"/>
            <a:ext cx="464576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Transfert des adresses déclarées</a:t>
            </a:r>
          </a:p>
          <a:p>
            <a:pPr algn="ctr"/>
            <a:r>
              <a:rPr lang="fr-FR" dirty="0" smtClean="0"/>
              <a:t> au travers du portail </a:t>
            </a:r>
            <a:r>
              <a:rPr lang="fr-FR" dirty="0" smtClean="0">
                <a:hlinkClick r:id="rId5"/>
              </a:rPr>
              <a:t>www.geovendee.fr</a:t>
            </a:r>
            <a:endParaRPr lang="fr-FR" dirty="0" smtClean="0"/>
          </a:p>
          <a:p>
            <a:pPr algn="ctr"/>
            <a:r>
              <a:rPr lang="fr-FR" dirty="0" smtClean="0"/>
              <a:t> vers les partenaires de Géo Vendée</a:t>
            </a:r>
            <a:endParaRPr lang="fr-FR" dirty="0"/>
          </a:p>
        </p:txBody>
      </p:sp>
      <p:cxnSp>
        <p:nvCxnSpPr>
          <p:cNvPr id="42" name="Connecteur en angle 20"/>
          <p:cNvCxnSpPr/>
          <p:nvPr/>
        </p:nvCxnSpPr>
        <p:spPr>
          <a:xfrm>
            <a:off x="1167191" y="4653136"/>
            <a:ext cx="0" cy="38593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en angle 20"/>
          <p:cNvCxnSpPr/>
          <p:nvPr/>
        </p:nvCxnSpPr>
        <p:spPr>
          <a:xfrm>
            <a:off x="2744020" y="4672532"/>
            <a:ext cx="0" cy="36653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en angle 20"/>
          <p:cNvCxnSpPr/>
          <p:nvPr/>
        </p:nvCxnSpPr>
        <p:spPr>
          <a:xfrm>
            <a:off x="4305298" y="4663064"/>
            <a:ext cx="0" cy="38875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2" name="Groupe 81"/>
          <p:cNvGrpSpPr/>
          <p:nvPr/>
        </p:nvGrpSpPr>
        <p:grpSpPr>
          <a:xfrm>
            <a:off x="441089" y="4980043"/>
            <a:ext cx="4712995" cy="1836433"/>
            <a:chOff x="441089" y="4980043"/>
            <a:chExt cx="4712995" cy="1836433"/>
          </a:xfrm>
        </p:grpSpPr>
        <p:grpSp>
          <p:nvGrpSpPr>
            <p:cNvPr id="71" name="Groupe 70"/>
            <p:cNvGrpSpPr/>
            <p:nvPr/>
          </p:nvGrpSpPr>
          <p:grpSpPr>
            <a:xfrm>
              <a:off x="441089" y="5025314"/>
              <a:ext cx="1452203" cy="1778412"/>
              <a:chOff x="441089" y="5025314"/>
              <a:chExt cx="1452203" cy="1778412"/>
            </a:xfrm>
          </p:grpSpPr>
          <p:pic>
            <p:nvPicPr>
              <p:cNvPr id="1025" name="Image 102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4" y="5025314"/>
                <a:ext cx="1141565" cy="855072"/>
              </a:xfrm>
              <a:prstGeom prst="rect">
                <a:avLst/>
              </a:prstGeom>
            </p:spPr>
          </p:pic>
          <p:sp>
            <p:nvSpPr>
              <p:cNvPr id="37" name="Organigramme : Disque magnétique 36"/>
              <p:cNvSpPr/>
              <p:nvPr/>
            </p:nvSpPr>
            <p:spPr>
              <a:xfrm>
                <a:off x="1051400" y="5918375"/>
                <a:ext cx="245371" cy="28803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41089" y="6274954"/>
                <a:ext cx="1452203" cy="52877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Base adresse de la poste</a:t>
                </a:r>
                <a:endParaRPr lang="fr-FR" dirty="0"/>
              </a:p>
            </p:txBody>
          </p:sp>
        </p:grpSp>
        <p:grpSp>
          <p:nvGrpSpPr>
            <p:cNvPr id="73" name="Groupe 72"/>
            <p:cNvGrpSpPr/>
            <p:nvPr/>
          </p:nvGrpSpPr>
          <p:grpSpPr>
            <a:xfrm>
              <a:off x="1999260" y="4980043"/>
              <a:ext cx="1489521" cy="1823683"/>
              <a:chOff x="1999260" y="4980043"/>
              <a:chExt cx="1489521" cy="1823683"/>
            </a:xfrm>
          </p:grpSpPr>
          <p:pic>
            <p:nvPicPr>
              <p:cNvPr id="1027" name="Image 1026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9260" y="4980043"/>
                <a:ext cx="1489521" cy="900344"/>
              </a:xfrm>
              <a:prstGeom prst="rect">
                <a:avLst/>
              </a:prstGeom>
            </p:spPr>
          </p:pic>
          <p:sp>
            <p:nvSpPr>
              <p:cNvPr id="38" name="Organigramme : Disque magnétique 37"/>
              <p:cNvSpPr/>
              <p:nvPr/>
            </p:nvSpPr>
            <p:spPr>
              <a:xfrm>
                <a:off x="2621334" y="5918375"/>
                <a:ext cx="245371" cy="288032"/>
              </a:xfrm>
              <a:prstGeom prst="flowChartMagneticDisk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00841" y="6274954"/>
                <a:ext cx="1452203" cy="52877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Base adresse de la DGFIP</a:t>
                </a:r>
                <a:endParaRPr lang="fr-FR" dirty="0"/>
              </a:p>
            </p:txBody>
          </p:sp>
        </p:grpSp>
        <p:grpSp>
          <p:nvGrpSpPr>
            <p:cNvPr id="81" name="Groupe 80"/>
            <p:cNvGrpSpPr/>
            <p:nvPr/>
          </p:nvGrpSpPr>
          <p:grpSpPr>
            <a:xfrm>
              <a:off x="3701881" y="5086049"/>
              <a:ext cx="1452203" cy="1730427"/>
              <a:chOff x="3701881" y="5086049"/>
              <a:chExt cx="1452203" cy="1730427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42" y="5086049"/>
                <a:ext cx="600710" cy="815471"/>
              </a:xfrm>
              <a:prstGeom prst="rect">
                <a:avLst/>
              </a:prstGeom>
            </p:spPr>
          </p:pic>
          <p:sp>
            <p:nvSpPr>
              <p:cNvPr id="18" name="Organigramme : Disque magnétique 17"/>
              <p:cNvSpPr/>
              <p:nvPr/>
            </p:nvSpPr>
            <p:spPr>
              <a:xfrm>
                <a:off x="4305298" y="5931125"/>
                <a:ext cx="245371" cy="288032"/>
              </a:xfrm>
              <a:prstGeom prst="flowChartMagneticDisk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701881" y="6287704"/>
                <a:ext cx="1452203" cy="52877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Base adresse du SDIS</a:t>
                </a:r>
                <a:endParaRPr lang="fr-FR" dirty="0"/>
              </a:p>
            </p:txBody>
          </p:sp>
        </p:grpSp>
      </p:grpSp>
      <p:grpSp>
        <p:nvGrpSpPr>
          <p:cNvPr id="70" name="Groupe 69"/>
          <p:cNvGrpSpPr/>
          <p:nvPr/>
        </p:nvGrpSpPr>
        <p:grpSpPr>
          <a:xfrm>
            <a:off x="69143" y="1220746"/>
            <a:ext cx="6504360" cy="1984067"/>
            <a:chOff x="69143" y="1220746"/>
            <a:chExt cx="6504360" cy="1984067"/>
          </a:xfrm>
        </p:grpSpPr>
        <p:grpSp>
          <p:nvGrpSpPr>
            <p:cNvPr id="6" name="Groupe 5"/>
            <p:cNvGrpSpPr/>
            <p:nvPr/>
          </p:nvGrpSpPr>
          <p:grpSpPr>
            <a:xfrm>
              <a:off x="404061" y="2566983"/>
              <a:ext cx="6169442" cy="637830"/>
              <a:chOff x="-566771" y="1586469"/>
              <a:chExt cx="6169442" cy="637830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-566771" y="1586469"/>
                <a:ext cx="6169442" cy="637830"/>
                <a:chOff x="-558829" y="319702"/>
                <a:chExt cx="6169442" cy="63783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-558829" y="319702"/>
                  <a:ext cx="6169442" cy="637830"/>
                </a:xfrm>
                <a:prstGeom prst="rect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3660444" y="319704"/>
                  <a:ext cx="1906943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fr-FR" sz="1100" b="1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Gestion des accès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fr-FR" sz="1100" b="1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Catalogue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fr-FR" sz="1100" b="1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Informations</a:t>
                  </a:r>
                  <a:endParaRPr lang="fr-FR" sz="11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-484622" y="434602"/>
                  <a:ext cx="901344" cy="4194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7560" y="454610"/>
                  <a:ext cx="696745" cy="379396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211243" y="1701369"/>
                <a:ext cx="3378013" cy="41941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9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PORTAIL Géo Vendée</a:t>
                </a:r>
              </a:p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WWW.geovendee.fr</a:t>
                </a:r>
                <a:endParaRPr lang="fr-FR" sz="12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50" name="ZoneTexte 49"/>
            <p:cNvSpPr txBox="1"/>
            <p:nvPr/>
          </p:nvSpPr>
          <p:spPr>
            <a:xfrm>
              <a:off x="3995936" y="2566985"/>
              <a:ext cx="1053890" cy="37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  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43" y="1220746"/>
              <a:ext cx="3062697" cy="7533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Utilisation du formulaire de déclaration d’adresse 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 les Communes et EPCI</a:t>
              </a:r>
              <a:endParaRPr lang="fr-F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52" name="Connecteur en angle 51"/>
          <p:cNvCxnSpPr>
            <a:stCxn id="25" idx="3"/>
            <a:endCxn id="50" idx="0"/>
          </p:cNvCxnSpPr>
          <p:nvPr/>
        </p:nvCxnSpPr>
        <p:spPr>
          <a:xfrm flipH="1" flipV="1">
            <a:off x="4522881" y="2566985"/>
            <a:ext cx="2666193" cy="2662975"/>
          </a:xfrm>
          <a:prstGeom prst="bentConnector4">
            <a:avLst>
              <a:gd name="adj1" fmla="val -32867"/>
              <a:gd name="adj2" fmla="val 116095"/>
            </a:avLst>
          </a:prstGeom>
          <a:ln w="57150"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62" name="Ellipse 61"/>
          <p:cNvSpPr/>
          <p:nvPr/>
        </p:nvSpPr>
        <p:spPr>
          <a:xfrm>
            <a:off x="7214353" y="4415839"/>
            <a:ext cx="1662572" cy="1779019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Diffusion</a:t>
            </a:r>
          </a:p>
          <a:p>
            <a:pPr algn="ctr"/>
            <a:r>
              <a:rPr lang="fr-FR" sz="2000" b="1" dirty="0" smtClean="0"/>
              <a:t>annuelle de la BD adresse</a:t>
            </a:r>
          </a:p>
        </p:txBody>
      </p:sp>
      <p:cxnSp>
        <p:nvCxnSpPr>
          <p:cNvPr id="76" name="Connecteur en angle 20"/>
          <p:cNvCxnSpPr/>
          <p:nvPr/>
        </p:nvCxnSpPr>
        <p:spPr>
          <a:xfrm>
            <a:off x="4623334" y="4661422"/>
            <a:ext cx="0" cy="38875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1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 départementale actuelle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à coins arrondis 41"/>
          <p:cNvSpPr/>
          <p:nvPr/>
        </p:nvSpPr>
        <p:spPr>
          <a:xfrm>
            <a:off x="3374409" y="1360190"/>
            <a:ext cx="3902394" cy="648072"/>
          </a:xfrm>
          <a:prstGeom prst="wedgeRoundRectCallout">
            <a:avLst>
              <a:gd name="adj1" fmla="val -52945"/>
              <a:gd name="adj2" fmla="val 1219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Malgré tout...</a:t>
            </a:r>
            <a:endParaRPr 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39" y="1000150"/>
            <a:ext cx="1741284" cy="136815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08" y="1772816"/>
            <a:ext cx="1696569" cy="1562702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39552" y="3103471"/>
            <a:ext cx="8296214" cy="830997"/>
            <a:chOff x="539552" y="3354053"/>
            <a:chExt cx="8296214" cy="83099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72" r="-64" b="59750"/>
            <a:stretch/>
          </p:blipFill>
          <p:spPr>
            <a:xfrm rot="5400000">
              <a:off x="791552" y="3139552"/>
              <a:ext cx="756000" cy="1260000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2000507" y="3354053"/>
              <a:ext cx="6835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Plusieurs bases de données adresses coexistent sur le département</a:t>
              </a:r>
              <a:endPara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9552" y="4133839"/>
            <a:ext cx="8296214" cy="1200329"/>
            <a:chOff x="539552" y="4437112"/>
            <a:chExt cx="8296214" cy="1200329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72" r="-64" b="59750"/>
            <a:stretch/>
          </p:blipFill>
          <p:spPr>
            <a:xfrm rot="5400000">
              <a:off x="791552" y="4407276"/>
              <a:ext cx="756000" cy="1260000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>
              <a:off x="2000507" y="4437112"/>
              <a:ext cx="6835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mise à jour de la BD adresse IGN est annuelle, et le besoin de gestion de l’adresse est quotidien</a:t>
              </a:r>
              <a:endPara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39552" y="5533539"/>
            <a:ext cx="8296214" cy="1200329"/>
            <a:chOff x="539551" y="5733256"/>
            <a:chExt cx="8296214" cy="1200329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72" r="-64" b="59750"/>
            <a:stretch/>
          </p:blipFill>
          <p:spPr>
            <a:xfrm rot="5400000">
              <a:off x="791551" y="5703420"/>
              <a:ext cx="756000" cy="1260000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2000506" y="5733256"/>
              <a:ext cx="6835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 bases de données GPS ne sont pas alimentées par cette organisation départementale</a:t>
              </a:r>
              <a:endPara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7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507149"/>
            <a:ext cx="7488832" cy="4968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15 avril 2015, </a:t>
            </a:r>
            <a:endParaRPr 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Officialisation de </a:t>
            </a:r>
            <a:r>
              <a:rPr lang="fr-F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première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Adresse Nationale</a:t>
            </a:r>
            <a:r>
              <a:rPr lang="fr-F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(BAN) collaborative française </a:t>
            </a:r>
            <a:r>
              <a:rPr 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gratuite</a:t>
            </a:r>
          </a:p>
          <a:p>
            <a:pPr algn="ctr"/>
            <a:endParaRPr lang="fr-F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 nationale de la gestion de l’adresse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Sans titre 1:private:var:folders:x7:2tv5t9554fg2gpd473vhbwrm0000gp:T:TemporaryItems:unnam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94" y="4886326"/>
            <a:ext cx="1563909" cy="122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l_fi" descr="http://www.futur-en-seine.fr/fens2013/files/2013/03/Logo-sgmap-marian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07" y="4742310"/>
            <a:ext cx="1335293" cy="150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5" y="4879882"/>
            <a:ext cx="1829957" cy="1370702"/>
          </a:xfrm>
          <a:prstGeom prst="rect">
            <a:avLst/>
          </a:prstGeom>
          <a:ln>
            <a:noFill/>
          </a:ln>
        </p:spPr>
      </p:pic>
      <p:sp>
        <p:nvSpPr>
          <p:cNvPr id="6" name="Accolade ouvrante 5"/>
          <p:cNvSpPr/>
          <p:nvPr/>
        </p:nvSpPr>
        <p:spPr>
          <a:xfrm rot="5400000">
            <a:off x="4369101" y="2214911"/>
            <a:ext cx="621822" cy="4968551"/>
          </a:xfrm>
          <a:prstGeom prst="leftBrace">
            <a:avLst/>
          </a:prstGeom>
          <a:ln>
            <a:noFill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59832" y="3871111"/>
            <a:ext cx="3240360" cy="432048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endParaRPr lang="fr-F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7059" y="5904482"/>
            <a:ext cx="19619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Open Street </a:t>
            </a:r>
            <a:r>
              <a:rPr lang="fr-FR" dirty="0" err="1" smtClean="0"/>
              <a:t>Map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78" y="4994009"/>
            <a:ext cx="948324" cy="10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" y="1977336"/>
            <a:ext cx="9140825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2275" y="0"/>
            <a:ext cx="7451725" cy="1125538"/>
          </a:xfrm>
          <a:prstGeom prst="rect">
            <a:avLst/>
          </a:prstGeom>
          <a:solidFill>
            <a:srgbClr val="4B44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fr-FR" altLang="fr-FR" sz="3600" b="1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 nationale de la gestion de l’adresse</a:t>
            </a:r>
            <a:endParaRPr lang="fr-FR" alt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517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4896000" y="1180649"/>
            <a:ext cx="2700336" cy="4435455"/>
            <a:chOff x="4896000" y="1180649"/>
            <a:chExt cx="2700336" cy="443545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654" y="1180649"/>
              <a:ext cx="1189830" cy="143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lèche courbée vers la gauche 13"/>
            <p:cNvSpPr/>
            <p:nvPr/>
          </p:nvSpPr>
          <p:spPr>
            <a:xfrm>
              <a:off x="6164484" y="1602158"/>
              <a:ext cx="1431852" cy="3519030"/>
            </a:xfrm>
            <a:prstGeom prst="curvedLeftArrow">
              <a:avLst>
                <a:gd name="adj1" fmla="val 25000"/>
                <a:gd name="adj2" fmla="val 45800"/>
                <a:gd name="adj3" fmla="val 34921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96000" y="4680000"/>
              <a:ext cx="1229779" cy="93610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2523" y="1125538"/>
            <a:ext cx="4950349" cy="1518399"/>
            <a:chOff x="12523" y="1125538"/>
            <a:chExt cx="4950349" cy="1518399"/>
          </a:xfrm>
        </p:grpSpPr>
        <p:sp>
          <p:nvSpPr>
            <p:cNvPr id="15" name="Rectangle 14"/>
            <p:cNvSpPr/>
            <p:nvPr/>
          </p:nvSpPr>
          <p:spPr>
            <a:xfrm>
              <a:off x="12523" y="1844824"/>
              <a:ext cx="2831286" cy="799113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1794520" y="1125538"/>
              <a:ext cx="3168352" cy="719286"/>
            </a:xfrm>
            <a:prstGeom prst="wedgeRoundRectCallout">
              <a:avLst>
                <a:gd name="adj1" fmla="val -70122"/>
                <a:gd name="adj2" fmla="val -12148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Création du guichet </a:t>
              </a:r>
            </a:p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Adresse unique</a:t>
              </a:r>
              <a:endParaRPr 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6" y="1047281"/>
            <a:ext cx="930055" cy="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466</Words>
  <Application>Microsoft Office PowerPoint</Application>
  <PresentationFormat>Affichage à l'écran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SEIGNEURET- Géovendée</dc:creator>
  <cp:lastModifiedBy>Cédric SEIGNEURET- Géovendée</cp:lastModifiedBy>
  <cp:revision>121</cp:revision>
  <dcterms:created xsi:type="dcterms:W3CDTF">2015-09-24T07:17:17Z</dcterms:created>
  <dcterms:modified xsi:type="dcterms:W3CDTF">2015-11-20T13:15:11Z</dcterms:modified>
</cp:coreProperties>
</file>